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17"/>
  </p:notesMasterIdLst>
  <p:sldIdLst>
    <p:sldId id="256" r:id="rId2"/>
    <p:sldId id="260" r:id="rId3"/>
    <p:sldId id="258" r:id="rId4"/>
    <p:sldId id="261" r:id="rId5"/>
    <p:sldId id="259" r:id="rId6"/>
    <p:sldId id="263" r:id="rId7"/>
    <p:sldId id="272" r:id="rId8"/>
    <p:sldId id="266" r:id="rId9"/>
    <p:sldId id="275" r:id="rId10"/>
    <p:sldId id="268" r:id="rId11"/>
    <p:sldId id="276" r:id="rId12"/>
    <p:sldId id="274" r:id="rId13"/>
    <p:sldId id="271" r:id="rId14"/>
    <p:sldId id="277" r:id="rId15"/>
    <p:sldId id="270" r:id="rId16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51" autoAdjust="0"/>
  </p:normalViewPr>
  <p:slideViewPr>
    <p:cSldViewPr snapToGrid="0">
      <p:cViewPr varScale="1">
        <p:scale>
          <a:sx n="70" d="100"/>
          <a:sy n="70" d="100"/>
        </p:scale>
        <p:origin x="71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3E824E-B3F1-4A26-A313-D9CC7A91D7DE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FBFA0-CCCA-496C-84AB-CE48E31D0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287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3FBFA0-CCCA-496C-84AB-CE48E31D014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460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C4C74-CF84-49BD-BF98-42AB2D0B9186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3ED43A0-1CDB-4473-ABA1-48D124DDE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530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C4C74-CF84-49BD-BF98-42AB2D0B9186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3ED43A0-1CDB-4473-ABA1-48D124DDE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73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C4C74-CF84-49BD-BF98-42AB2D0B9186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3ED43A0-1CDB-4473-ABA1-48D124DDE35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1546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C4C74-CF84-49BD-BF98-42AB2D0B9186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ED43A0-1CDB-4473-ABA1-48D124DDE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569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C4C74-CF84-49BD-BF98-42AB2D0B9186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ED43A0-1CDB-4473-ABA1-48D124DDE35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5741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C4C74-CF84-49BD-BF98-42AB2D0B9186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ED43A0-1CDB-4473-ABA1-48D124DDE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24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C4C74-CF84-49BD-BF98-42AB2D0B9186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D43A0-1CDB-4473-ABA1-48D124DDE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757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C4C74-CF84-49BD-BF98-42AB2D0B9186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D43A0-1CDB-4473-ABA1-48D124DDE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668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C4C74-CF84-49BD-BF98-42AB2D0B9186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D43A0-1CDB-4473-ABA1-48D124DDE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83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C4C74-CF84-49BD-BF98-42AB2D0B9186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3ED43A0-1CDB-4473-ABA1-48D124DDE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826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C4C74-CF84-49BD-BF98-42AB2D0B9186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3ED43A0-1CDB-4473-ABA1-48D124DDE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3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C4C74-CF84-49BD-BF98-42AB2D0B9186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3ED43A0-1CDB-4473-ABA1-48D124DDE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414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C4C74-CF84-49BD-BF98-42AB2D0B9186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D43A0-1CDB-4473-ABA1-48D124DDE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462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C4C74-CF84-49BD-BF98-42AB2D0B9186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D43A0-1CDB-4473-ABA1-48D124DDE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409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C4C74-CF84-49BD-BF98-42AB2D0B9186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D43A0-1CDB-4473-ABA1-48D124DDE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20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C4C74-CF84-49BD-BF98-42AB2D0B9186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ED43A0-1CDB-4473-ABA1-48D124DDE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458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C4C74-CF84-49BD-BF98-42AB2D0B9186}" type="datetimeFigureOut">
              <a:rPr lang="ru-RU" smtClean="0"/>
              <a:t>09.02.2020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3ED43A0-1CDB-4473-ABA1-48D124DDE3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712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61708" y="586854"/>
            <a:ext cx="9902411" cy="3111689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7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</a:t>
            </a:r>
            <a:r>
              <a:rPr lang="ru-RU" sz="27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БЮДЖЕТНОЕ ОБРАЗОВАТЕЛЬНОЕ УЧРЕЖДЕНИЕ ДОПОЛНИТЕЛЬНОГО ОБРАЗОВАНИЯ </a:t>
            </a:r>
            <a:br>
              <a:rPr lang="ru-RU" sz="27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«ДЕТСКАЯ ЮНОШЕСКАЯ СПОРТИВНАЯ ШКОЛА ДЕТЕЙ И ВЗРОСЛЫХ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23292" y="4312693"/>
            <a:ext cx="10331176" cy="2425563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solidFill>
                  <a:srgbClr val="FF0000"/>
                </a:solidFill>
                <a:latin typeface="Times New Roman"/>
                <a:ea typeface="Times New Roman"/>
              </a:rPr>
              <a:t>СОВРЕМЕННЫЕ ТРЕБОВАНИЯ К КУЛЬТУРЕ ОБЩЕНИЯ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В РАБОТЕ ТРЕНЕРА-ПРЕПОДАВАТЕЛЯ</a:t>
            </a:r>
            <a:endParaRPr lang="ru-RU" sz="3200" b="1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504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63769"/>
            <a:ext cx="8911687" cy="1641231"/>
          </a:xfrm>
        </p:spPr>
        <p:txBody>
          <a:bodyPr>
            <a:normAutofit/>
          </a:bodyPr>
          <a:lstStyle/>
          <a:p>
            <a:r>
              <a:rPr lang="ru-RU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“Коммуникабельны ли Вы?”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5077" y="1178169"/>
            <a:ext cx="10449535" cy="4733053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Верите ли Вы, что существует конфликт ”отцов” и “детей” и что людям разных поколений трудно понимать друг друга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Постесняетесь ли Вы напомнить своему знакомому о деньгах, которые он занял несколько месяцев назад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В кафе или ресторане Вам дали явно недоброкачественное блюдо. Промолчите ли Вы, лишь рассерженно отодвинув тарелку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Оказавшись один на один с незнакомым человеком, Вы не захотите вступить с ним в беседу и, будете тяготиться, если первым заговорит он. Так ли это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Вас приводит в ужас любая длинная очередь, где бы она ни была. Предпочитаете ли Вы отказаться от своего намерения, нежели встать в хвост и томиться в ожидании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Боитесь ли Вы участвовать в какой-либо комиссии по рассмотрению конфликтной ситуации?</a:t>
            </a:r>
          </a:p>
          <a:p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68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92608"/>
            <a:ext cx="8911687" cy="969264"/>
          </a:xfrm>
        </p:spPr>
        <p:txBody>
          <a:bodyPr>
            <a:normAutofit fontScale="90000"/>
          </a:bodyPr>
          <a:lstStyle/>
          <a:p>
            <a:r>
              <a:rPr lang="ru-RU" sz="5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“Коммуникабельны ли Вы?”</a:t>
            </a:r>
            <a:r>
              <a:rPr lang="ru-RU" sz="5400" dirty="0"/>
              <a:t/>
            </a:r>
            <a:br>
              <a:rPr lang="ru-RU" sz="5400" dirty="0"/>
            </a:b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3218" y="1377461"/>
            <a:ext cx="9297989" cy="4812323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>
                <a:solidFill>
                  <a:srgbClr val="0070C0"/>
                </a:solidFill>
                <a:latin typeface="Times New Roman"/>
                <a:ea typeface="Times New Roman"/>
              </a:rPr>
              <a:t>13. У Вас собственные, сугубо индивидуальные критерии оценки произведений литературы, искусства, культуры, и никаких “чужих” мнений Вы не приемлете. Это так</a:t>
            </a:r>
            <a:r>
              <a:rPr lang="ru-RU" sz="20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?</a:t>
            </a:r>
            <a:endParaRPr lang="ru-RU" sz="2000" b="1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just"/>
            <a:r>
              <a:rPr lang="ru-RU" sz="2000" b="1" dirty="0">
                <a:solidFill>
                  <a:srgbClr val="0070C0"/>
                </a:solidFill>
                <a:latin typeface="Times New Roman"/>
                <a:ea typeface="Times New Roman"/>
              </a:rPr>
              <a:t>14. Услышав где-либо в “кулуарах” явно ошибочную точку зрения по хорошо известному Вам вопросу, предпочитаете ли Вы промолчать</a:t>
            </a:r>
            <a:r>
              <a:rPr lang="ru-RU" sz="20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?</a:t>
            </a:r>
            <a:r>
              <a:rPr lang="ru-RU" sz="2000" b="1" dirty="0">
                <a:solidFill>
                  <a:srgbClr val="0070C0"/>
                </a:solidFill>
                <a:latin typeface="Times New Roman"/>
                <a:ea typeface="Times New Roman"/>
              </a:rPr>
              <a:t> </a:t>
            </a:r>
          </a:p>
          <a:p>
            <a:pPr algn="just"/>
            <a:r>
              <a:rPr lang="ru-RU" sz="2000" b="1" dirty="0">
                <a:solidFill>
                  <a:srgbClr val="0070C0"/>
                </a:solidFill>
                <a:latin typeface="Times New Roman"/>
                <a:ea typeface="Times New Roman"/>
              </a:rPr>
              <a:t>15. Вызывает ли у Вас досаду чья-либо просьба помочь разобраться в том или ином сложном вопросе, если это не имеет отношения к вашей работе</a:t>
            </a:r>
            <a:r>
              <a:rPr lang="ru-RU" sz="20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?</a:t>
            </a:r>
            <a:endParaRPr lang="ru-RU" sz="2000" b="1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just"/>
            <a:r>
              <a:rPr lang="ru-RU" sz="2000" b="1" dirty="0">
                <a:solidFill>
                  <a:srgbClr val="0070C0"/>
                </a:solidFill>
                <a:latin typeface="Times New Roman"/>
                <a:ea typeface="Times New Roman"/>
              </a:rPr>
              <a:t>16. Охотнее ли Вы излагаете свою точку зрения (мнение, оценку) в письменной форме, чем в устной</a:t>
            </a:r>
            <a:r>
              <a:rPr lang="ru-RU" sz="20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?</a:t>
            </a:r>
            <a:endParaRPr lang="ru-RU" sz="2000" b="1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just"/>
            <a:r>
              <a:rPr lang="ru-RU" sz="2000" b="1" dirty="0">
                <a:solidFill>
                  <a:srgbClr val="0070C0"/>
                </a:solidFill>
                <a:latin typeface="Times New Roman"/>
                <a:ea typeface="Times New Roman"/>
              </a:rPr>
              <a:t>Ключ к тесту.</a:t>
            </a:r>
          </a:p>
          <a:p>
            <a:r>
              <a:rPr lang="ru-RU" sz="2000" b="1" dirty="0">
                <a:solidFill>
                  <a:srgbClr val="0070C0"/>
                </a:solidFill>
                <a:latin typeface="Times New Roman"/>
                <a:ea typeface="Times New Roman"/>
              </a:rPr>
              <a:t> Ответы “да”- 2 балла; “иногда”- 1 балл; “нет”- 0 баллов</a:t>
            </a:r>
            <a:endParaRPr lang="ru-R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99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4085" y="191070"/>
            <a:ext cx="9880528" cy="1119116"/>
          </a:xfrm>
        </p:spPr>
        <p:txBody>
          <a:bodyPr>
            <a:normAutofit fontScale="90000"/>
          </a:bodyPr>
          <a:lstStyle/>
          <a:p>
            <a:r>
              <a:rPr lang="ru-RU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Интерпретация результатов теста</a:t>
            </a:r>
            <a:r>
              <a:rPr lang="ru-RU" sz="6000" dirty="0"/>
              <a:t/>
            </a:r>
            <a:br>
              <a:rPr lang="ru-RU" sz="6000" dirty="0"/>
            </a:b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0731" y="1169377"/>
            <a:ext cx="10053881" cy="4741845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30 до 32 баллов - Вы явно некоммуникабельны, и это ваша беда, так как страдаете от этого больше всего Вы сами. Но и окружающим Вас людям нелегко! На Вас трудно положиться в деле, которое требует групповых усилий. Старайтесь быть общительнее, контролируйте себя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25 до 29 баллов - Вы замкнуты, неразговорчивы, предпочитаете одиночество, и поэтому у Вас мало друзей. Новая работа и необходимость новых контактов если не ввергают Вас в панику, то надолго выводят из состояния равновесия. Вы знаете эту особенность своего характера и бываете недовольны собой. Но не надо ограничиваться только недовольством - в вашей власти преодолеть эти особенности характера. Разве не бывает так, что при какой-нибудь сильной увлеченности Вы “вдруг” приобретаете полную коммуникабельность? Стоит только встряхнуться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19 до 24 баллов - Вы в известной степени общительны и в знакомой обстановке чувствуете себя вполне уверенно. Новые проблемы Вас не пугают и всё же с новыми людьми Вы сходитесь с оглядкой, в спорах и диспутах участвуете неохотно. В ваших высказываниях порой слишком много сарказма без всякого на то основания. Эти недостатки устранимы.</a:t>
            </a:r>
          </a:p>
          <a:p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76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1783" y="233818"/>
            <a:ext cx="9880528" cy="656050"/>
          </a:xfrm>
        </p:spPr>
        <p:txBody>
          <a:bodyPr>
            <a:noAutofit/>
          </a:bodyPr>
          <a:lstStyle/>
          <a:p>
            <a:pPr algn="ctr"/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Интерпретация результатов теста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9185" y="1151792"/>
            <a:ext cx="10115427" cy="4759430"/>
          </a:xfrm>
        </p:spPr>
        <p:txBody>
          <a:bodyPr/>
          <a:lstStyle/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14 до 18 баллов - у Вас нормальная коммуникабельность. Вы любознательны, охотно слушаете интересного собеседника, достаточно терпеливы в общении с другими, отстаиваете свою точку зрения, без неприятных переживаний идете на встречу с новыми людьми. В то же время не любите шумных компаний, экстравагантные выходки и многословие вызывают у Вас раздражение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9 до13 баллов - Вы весьма общительны (порой, быть может, даже сверх меры), любопытны, разговорчивы, любите высказываться по разным вопросам, что, бывает, вызывает раздражение у окружающих. Охотно знакомитесь с новыми людьми, стараетесь никому не отказывать в просьбе, хотя не всегда можете ее выполнить. Иногда вспылите, но быстро отходите. Чего Вам недостает, так это усидчивости, терпения и отваги при столкновении с серьезными проблемами. При желании, однако, Вы сможете заставить себя не отступать.</a:t>
            </a:r>
          </a:p>
          <a:p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3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6927" y="267269"/>
            <a:ext cx="9887685" cy="970515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Интерпретация результатов теста</a:t>
            </a:r>
            <a:r>
              <a:rPr lang="ru-RU" sz="4000" dirty="0">
                <a:solidFill>
                  <a:prstClr val="black">
                    <a:lumMod val="85000"/>
                    <a:lumOff val="15000"/>
                  </a:prstClr>
                </a:solidFill>
              </a:rPr>
              <a:t/>
            </a:r>
            <a:br>
              <a:rPr lang="ru-RU" sz="4000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846385" y="1371600"/>
            <a:ext cx="9658227" cy="453962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4 до 8 баллов - Вы, должно быть, рубаха-парень. Общительность бьет из Вас ключом. Вы всегда в курсе всех дел. Любите принимать участие во всех дискуссиях, хотя серьезные темы могут вызывать у Вас хандру. Охотно берете слово по любому вопросу, даже если имеете о нём поверхностное представление. Всюду чувствуете себя в своей тарелке. Беретесь за любое дело, хотя далеко не всегда можете успешно довести его до конца. По этой причине коллеги относятся к Вам с некоторой опаской и сомнением. Задумайтесь над этими фактами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3 баллов и менее - ваша коммуникабельность носит болезненный характер. Вы говорливы, многословны, вмешиваетесь в дела, которые не имеют к Вам никакого отношения, беретесь судить о проблемах, в которых совершенно некомпетентны. Вольно или невольно Вы часто бываете причиной разного рода конфликтов. Вам необходимо заняться самовоспитанием.</a:t>
            </a:r>
          </a:p>
          <a:p>
            <a:pPr marL="0" indent="0">
              <a:buNone/>
            </a:pP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5149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219199" y="753877"/>
            <a:ext cx="10627058" cy="54181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9600" i="1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СПАСИБО </a:t>
            </a:r>
          </a:p>
          <a:p>
            <a:pPr marL="0" indent="0" algn="ctr">
              <a:buNone/>
            </a:pPr>
            <a:r>
              <a:rPr lang="ru-RU" sz="9600" i="1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ЗА </a:t>
            </a:r>
          </a:p>
          <a:p>
            <a:pPr marL="0" indent="0" algn="ctr">
              <a:buNone/>
            </a:pPr>
            <a:r>
              <a:rPr lang="ru-RU" sz="9600" i="1" dirty="0" smtClean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ВНИМАНИЕ</a:t>
            </a:r>
            <a:endParaRPr lang="ru-RU" sz="9600" i="1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2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7429" y="250371"/>
            <a:ext cx="10307183" cy="5758543"/>
          </a:xfrm>
        </p:spPr>
        <p:txBody>
          <a:bodyPr>
            <a:normAutofit fontScale="90000"/>
          </a:bodyPr>
          <a:lstStyle/>
          <a:p>
            <a:r>
              <a:rPr lang="ru-RU" altLang="ru-RU" sz="73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900" b="1" i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Право </a:t>
            </a:r>
            <a:r>
              <a:rPr lang="ru-RU" altLang="ru-RU" sz="4900" b="1" i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подвергать людей самой суровой</a:t>
            </a:r>
            <a:br>
              <a:rPr lang="ru-RU" altLang="ru-RU" sz="4900" b="1" i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900" b="1" i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критике заслуживает тот, кто убедил</a:t>
            </a:r>
            <a:br>
              <a:rPr lang="ru-RU" altLang="ru-RU" sz="4900" b="1" i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900" b="1" i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их в своей любви к ним.</a:t>
            </a:r>
            <a:br>
              <a:rPr lang="ru-RU" altLang="ru-RU" sz="4900" b="1" i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i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</a:t>
            </a:r>
            <a:r>
              <a:rPr lang="ru-RU" altLang="ru-RU" b="1" i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М. </a:t>
            </a:r>
            <a:r>
              <a:rPr lang="ru-RU" altLang="ru-RU" b="1" i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Ганди</a:t>
            </a:r>
            <a:br>
              <a:rPr lang="ru-RU" altLang="ru-RU" b="1" i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6662057"/>
            <a:ext cx="8915400" cy="95662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9535001"/>
              </p:ext>
            </p:extLst>
          </p:nvPr>
        </p:nvGraphicFramePr>
        <p:xfrm>
          <a:off x="9390184" y="0"/>
          <a:ext cx="2497165" cy="246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CorelDRAW" r:id="rId3" imgW="2189880" imgH="2189880" progId="">
                  <p:embed/>
                </p:oleObj>
              </mc:Choice>
              <mc:Fallback>
                <p:oleObj name="CorelDRAW" r:id="rId3" imgW="2189880" imgH="21898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0184" y="0"/>
                        <a:ext cx="2497165" cy="24618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0295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4085" y="122830"/>
            <a:ext cx="9880528" cy="1160060"/>
          </a:xfrm>
        </p:spPr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b="1" i="1" dirty="0">
                <a:solidFill>
                  <a:srgbClr val="FF0000"/>
                </a:solidFill>
                <a:latin typeface="Times New Roman"/>
                <a:ea typeface="Times New Roman"/>
              </a:rPr>
              <a:t>Основные приемы овладения тренером культурой общения с юными </a:t>
            </a:r>
            <a:r>
              <a:rPr lang="ru-RU" b="1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спортсменами</a:t>
            </a:r>
            <a:r>
              <a:rPr lang="ru-RU" sz="4000" dirty="0">
                <a:latin typeface="Times New Roman"/>
                <a:ea typeface="Times New Roman"/>
              </a:rPr>
              <a:t/>
            </a:r>
            <a:br>
              <a:rPr lang="ru-RU" sz="4000" dirty="0">
                <a:latin typeface="Times New Roman"/>
                <a:ea typeface="Times New Roman"/>
              </a:rPr>
            </a:br>
            <a:endParaRPr lang="ru-RU" sz="4000" b="1" dirty="0">
              <a:solidFill>
                <a:srgbClr val="C00000"/>
              </a:solidFill>
              <a:latin typeface="Georgia" panose="02040502050405020303" pitchFamily="18" charset="0"/>
              <a:cs typeface="Courier New" panose="02070309020205020404" pitchFamily="49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4085" y="1353312"/>
            <a:ext cx="9964177" cy="53766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Овладение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тренером техникой профессионального общения - задача весьма не простая и достаточно трудоемкая.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ее решении есть как теоретические, так и практические аспекты. Изучение теоретических проблем делового общения - необходимое, но недостаточное условие для осознания личных проблем и проблем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взаимоотношений со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спортсменами.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Стремиться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 своего рода виртуозами общения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научиться понимать людей, знать правила и нормы взаимоотношений и, что наиболее важно, уметь использовать их в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нашей профессиональной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-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важная задача для каждого специалиста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52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4086" y="0"/>
            <a:ext cx="9880528" cy="538271"/>
          </a:xfrm>
        </p:spPr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b="1" i="1" dirty="0">
                <a:solidFill>
                  <a:srgbClr val="FF0000"/>
                </a:solidFill>
                <a:latin typeface="Times New Roman"/>
                <a:ea typeface="Times New Roman"/>
              </a:rPr>
              <a:t>Основные </a:t>
            </a:r>
            <a:r>
              <a:rPr lang="ru-RU" b="1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методы и приёмы культуры педагогического общения</a:t>
            </a:r>
            <a:r>
              <a:rPr lang="ru-RU" sz="3200" dirty="0">
                <a:solidFill>
                  <a:srgbClr val="FF0000"/>
                </a:solidFill>
                <a:latin typeface="Times New Roman"/>
                <a:ea typeface="Times New Roman"/>
              </a:rPr>
              <a:t/>
            </a:r>
            <a:br>
              <a:rPr lang="ru-RU" sz="3200" dirty="0">
                <a:solidFill>
                  <a:srgbClr val="FF0000"/>
                </a:solidFill>
                <a:latin typeface="Times New Roman"/>
                <a:ea typeface="Times New Roman"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0923" y="1125415"/>
            <a:ext cx="10273689" cy="4785807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тренера и его подопечных складываются определенным образом в каждом конкретном коллективе. Однако практика обучения выработала определенные специфические методы и приемы культуры педагогического общения, используя которые тренер легче добьется своих целей, не испытывая при этом душевного дискомфорта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вместо того чтобы осуждать обучаемого, постарайтесь его понять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искренне признавайте все хорошее в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воспитанниках;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чаще ставьте себя на место своих подопечных.</a:t>
            </a:r>
          </a:p>
          <a:p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32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9493" y="218364"/>
            <a:ext cx="9935119" cy="1050878"/>
          </a:xfrm>
        </p:spPr>
        <p:txBody>
          <a:bodyPr>
            <a:noAutofit/>
          </a:bodyPr>
          <a:lstStyle/>
          <a:p>
            <a:pPr algn="ctr"/>
            <a:r>
              <a:rPr lang="ru-RU" b="1" i="1" dirty="0">
                <a:solidFill>
                  <a:srgbClr val="FF0000"/>
                </a:solidFill>
                <a:latin typeface="Times New Roman"/>
                <a:ea typeface="Times New Roman"/>
              </a:rPr>
              <a:t>В основе любого обучения лежит  </a:t>
            </a:r>
            <a:r>
              <a:rPr lang="ru-RU" b="1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“</a:t>
            </a:r>
            <a:r>
              <a:rPr lang="ru-RU" b="1" i="1" dirty="0">
                <a:solidFill>
                  <a:srgbClr val="FF0000"/>
                </a:solidFill>
                <a:latin typeface="Times New Roman"/>
                <a:ea typeface="Times New Roman"/>
              </a:rPr>
              <a:t>гуманистическая психология” 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01262" y="1547446"/>
            <a:ext cx="10203350" cy="4363776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основе рекомендуемых приемов лежит убеждение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том, что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любая критика, осуждение человека наносят удар по его представлениям о себе, ранят драгоценное для него чувство собственного достоинства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 любую вашу агрессию ученик отвечает репрессией. Всегда надо помнить, что тренер сам проецирует отношение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воспитанника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себе как к личности. </a:t>
            </a:r>
            <a:endParaRPr lang="ru-RU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Вместо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осуждения постарайтесь понять, почему спортсмен ведет себя таким образом?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Он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должен быть объектом воспитания. Тренер может критиковать поступки, но ни в коем случае не личность. Это губит творческую активность и понижает самооценку.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7873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1380" y="109181"/>
            <a:ext cx="9892920" cy="1665027"/>
          </a:xfrm>
        </p:spPr>
        <p:txBody>
          <a:bodyPr>
            <a:noAutofit/>
          </a:bodyPr>
          <a:lstStyle/>
          <a:p>
            <a:pPr algn="ctr"/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Десять главных заповедей для спортсмена,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как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 еще удачливее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2808" y="1143000"/>
            <a:ext cx="10524392" cy="5196254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Всегда и везде жди от себя только больших и маленьких побед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Если на тебя свалился успех, сделай всё, чтобы все об этом узнали и убеждай себя в том, что это закономерность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Будь во всем последовательным и принципиальным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Никогда не действуй напролом. По возможности придерживайся советов старших и старайся прислушиваться к ним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Проверяй себя, свои способности и не стремись избегать трудных ситуаций, постарайся их преодолевать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Никогда не заостряй внимания на своих бедах и неприятностях, постарайся избегать мыслей о них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Анализируя конфликт, не пытайся свалить вину на другого - лучше посмотри на себя и подумай, что сделать, чтобы наладить отношения со значимым для тебя собеседником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Относись ко всему серьезнее, но позволяй себе прислушиваться к своим мыслям и чувствам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Не рассматривай неудачу как окончательное поражение и больше работай над собой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Научись любить себя и чаще хвалить!</a:t>
            </a:r>
          </a:p>
          <a:p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02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4085" y="292608"/>
            <a:ext cx="9842491" cy="932688"/>
          </a:xfrm>
        </p:spPr>
        <p:txBody>
          <a:bodyPr>
            <a:no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Как </a:t>
            </a:r>
            <a:r>
              <a:rPr lang="ru-RU" b="1" i="1" u="sng" dirty="0">
                <a:solidFill>
                  <a:srgbClr val="FF0000"/>
                </a:solidFill>
                <a:latin typeface="Times New Roman"/>
                <a:ea typeface="Times New Roman"/>
              </a:rPr>
              <a:t>тренеру выбрать правильную дистанцию</a:t>
            </a:r>
            <a:r>
              <a:rPr lang="ru-RU" b="1" i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ru-RU" b="1" i="1" u="sng" dirty="0">
                <a:solidFill>
                  <a:srgbClr val="FF0000"/>
                </a:solidFill>
                <a:latin typeface="Times New Roman"/>
                <a:ea typeface="Times New Roman"/>
              </a:rPr>
              <a:t>общения</a:t>
            </a:r>
            <a:r>
              <a:rPr lang="ru-RU" b="1" i="1" dirty="0">
                <a:solidFill>
                  <a:srgbClr val="FF0000"/>
                </a:solidFill>
                <a:latin typeface="Times New Roman"/>
                <a:ea typeface="Times New Roman"/>
              </a:rPr>
              <a:t>. 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4500" y="2074985"/>
            <a:ext cx="9790112" cy="3836237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дистанция может меняться в зависимости от пола и возраста спортсмена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обучаемые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обычно стараются выбрать большую психологическую дистанцию общения по отношению к тренеру, так как его положение и полномочия выше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тренер иногда создает ситуации, при которых нарушается и не регулируется общая со спортсменом психологическая дистанция общения;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537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6789" y="150125"/>
            <a:ext cx="9907824" cy="1132765"/>
          </a:xfrm>
        </p:spPr>
        <p:txBody>
          <a:bodyPr>
            <a:noAutofit/>
          </a:bodyPr>
          <a:lstStyle/>
          <a:p>
            <a:pPr algn="ctr"/>
            <a:r>
              <a:rPr lang="ru-RU" b="1" i="1" dirty="0">
                <a:solidFill>
                  <a:srgbClr val="FF0000"/>
                </a:solidFill>
                <a:latin typeface="Times New Roman"/>
                <a:ea typeface="Times New Roman"/>
              </a:rPr>
              <a:t>Как </a:t>
            </a:r>
            <a:r>
              <a:rPr lang="ru-RU" b="1" i="1" u="sng" dirty="0">
                <a:solidFill>
                  <a:srgbClr val="FF0000"/>
                </a:solidFill>
                <a:latin typeface="Times New Roman"/>
                <a:ea typeface="Times New Roman"/>
              </a:rPr>
              <a:t>тренеру выбрать правильную дистанцию</a:t>
            </a:r>
            <a:r>
              <a:rPr lang="ru-RU" b="1" i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ru-RU" b="1" i="1" u="sng" dirty="0">
                <a:solidFill>
                  <a:srgbClr val="FF0000"/>
                </a:solidFill>
                <a:latin typeface="Times New Roman"/>
                <a:ea typeface="Times New Roman"/>
              </a:rPr>
              <a:t>общения</a:t>
            </a:r>
            <a:r>
              <a:rPr lang="ru-RU" b="1" i="1" dirty="0">
                <a:solidFill>
                  <a:srgbClr val="FF0000"/>
                </a:solidFill>
                <a:latin typeface="Times New Roman"/>
                <a:ea typeface="Times New Roman"/>
              </a:rPr>
              <a:t>.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6139" y="1327638"/>
            <a:ext cx="11139854" cy="478301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Большую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 в успешности общения может также играть стол, который подсознательно связывается нами с высоким положением и властью. </a:t>
            </a:r>
            <a:endParaRPr lang="ru-RU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если Вы хотите уменьшить психологическую дистанцию и вызвать спортсмена на задушевную беседу, не ведите ее через стол, поскольку именно он порой становится барьером в таком общении и мешает выйти за рамки официального, как бы увеличивая расстояние в нашем восприятии;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личного контакта в этом случае почти невозможно, а настроить собеседника против себя очень легко. Но вот улыбка в данном случае - универсальное средство налаживания контакта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во время разговора приближаетесь к спортсмену, Вы располагаете его к себе и, высказывая свою просьбу, добьетесь желаемой цели беседы.</a:t>
            </a:r>
          </a:p>
          <a:p>
            <a:pPr>
              <a:lnSpc>
                <a:spcPct val="150000"/>
              </a:lnSpc>
            </a:pP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46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4085" y="191070"/>
            <a:ext cx="9880528" cy="1119116"/>
          </a:xfrm>
        </p:spPr>
        <p:txBody>
          <a:bodyPr>
            <a:noAutofit/>
          </a:bodyPr>
          <a:lstStyle/>
          <a:p>
            <a:pPr algn="ctr"/>
            <a:r>
              <a:rPr lang="ru-RU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“Коммуникабельны ли Вы?”</a:t>
            </a:r>
            <a:r>
              <a:rPr lang="ru-RU" sz="4800" dirty="0"/>
              <a:t/>
            </a:r>
            <a:br>
              <a:rPr lang="ru-RU" sz="4800" dirty="0"/>
            </a:b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32085" y="1336431"/>
            <a:ext cx="9777046" cy="4703884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тест позволит определить уровень вашей коммуникабельности.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вопросы следует отвечать, используя три варианта ответов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“да”, “иногда” и “нет”.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Вам предстоит деловая встреча, Выбивает ли Вас из колеи ее ожидание?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Не откладываете ли Вы визит к врачу до тех пор, пока станет уже невмоготу?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Вызывает ли у Вас смятение или неудовольствие необходимость вступать с докладом, сообщением или информацией на каком-либо совещании? 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Вам предстоит выехать в командировку в город, в котором Вы никогда не бывали. Приложите ли Вы максимум усилий, чтобы избежать этой командировки?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Любите ли Вы делиться своими переживаниями с кем бы то ни было? 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Раздражаетесь ли Вы, если незнакомый человек обращается к Вам с просьбой или просит ответить на какой-нибудь вопрос?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715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1138</TotalTime>
  <Words>1260</Words>
  <Application>Microsoft Office PowerPoint</Application>
  <PresentationFormat>Широкоэкранный</PresentationFormat>
  <Paragraphs>72</Paragraphs>
  <Slides>15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5" baseType="lpstr">
      <vt:lpstr>KaiTi</vt:lpstr>
      <vt:lpstr>Arial</vt:lpstr>
      <vt:lpstr>Calibri</vt:lpstr>
      <vt:lpstr>Century Gothic</vt:lpstr>
      <vt:lpstr>Courier New</vt:lpstr>
      <vt:lpstr>Georgia</vt:lpstr>
      <vt:lpstr>Times New Roman</vt:lpstr>
      <vt:lpstr>Wingdings 3</vt:lpstr>
      <vt:lpstr>Легкий дым</vt:lpstr>
      <vt:lpstr>CorelDRAW</vt:lpstr>
      <vt:lpstr>   МУНИЦИПАЛЬНОЕ БЮДЖЕТНОЕ ОБРАЗОВАТЕЛЬНОЕ УЧРЕЖДЕНИЕ ДОПОЛНИТЕЛЬНОГО ОБРАЗОВАНИЯ  «ДЕТСКАЯ ЮНОШЕСКАЯ СПОРТИВНАЯ ШКОЛА ДЕТЕЙ И ВЗРОСЛЫХ </vt:lpstr>
      <vt:lpstr>     Право подвергать людей самой суровой критике заслуживает тот, кто убедил их в своей любви к ним.                                                                      М. Ганди </vt:lpstr>
      <vt:lpstr>Основные приемы овладения тренером культурой общения с юными  спортсменами </vt:lpstr>
      <vt:lpstr>Основные методы и приёмы культуры педагогического общения </vt:lpstr>
      <vt:lpstr>В основе любого обучения лежит  “гуманистическая психология” </vt:lpstr>
      <vt:lpstr>Десять главных заповедей для спортсмена,  как стать еще удачливее </vt:lpstr>
      <vt:lpstr>Как тренеру выбрать правильную дистанцию общения. </vt:lpstr>
      <vt:lpstr>Как тренеру выбрать правильную дистанцию общения. </vt:lpstr>
      <vt:lpstr>“Коммуникабельны ли Вы?” </vt:lpstr>
      <vt:lpstr>“Коммуникабельны ли Вы?” </vt:lpstr>
      <vt:lpstr>“Коммуникабельны ли Вы?” </vt:lpstr>
      <vt:lpstr>Интерпретация результатов теста </vt:lpstr>
      <vt:lpstr>Интерпретация результатов теста </vt:lpstr>
      <vt:lpstr>Интерпретация результатов теста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МУНИЦИПАЛЬНОЕ БЮДЖЕТНОЕ ОБРАЗОВАТЕЛЬНОЕ УЧРЕЖДЕНИЕ ДОПОЛНИТЕЛЬНОГО ОБРАЗОВАНИЯ  ДЕТСКО-ЮНОШЕСКАЯ СПОРТИВНАЯ ШКОЛА  "ВИКТОРИЯ" </dc:title>
  <dc:creator>ATI</dc:creator>
  <cp:lastModifiedBy>Мои документы</cp:lastModifiedBy>
  <cp:revision>72</cp:revision>
  <cp:lastPrinted>2017-02-21T10:51:43Z</cp:lastPrinted>
  <dcterms:created xsi:type="dcterms:W3CDTF">2016-05-22T06:05:25Z</dcterms:created>
  <dcterms:modified xsi:type="dcterms:W3CDTF">2020-02-09T04:15:46Z</dcterms:modified>
</cp:coreProperties>
</file>